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sldIdLst>
    <p:sldId id="256" r:id="rId2"/>
    <p:sldId id="269" r:id="rId3"/>
    <p:sldId id="261" r:id="rId4"/>
    <p:sldId id="257" r:id="rId5"/>
    <p:sldId id="258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8" r:id="rId16"/>
    <p:sldId id="289" r:id="rId17"/>
    <p:sldId id="290" r:id="rId18"/>
    <p:sldId id="291" r:id="rId19"/>
    <p:sldId id="284" r:id="rId20"/>
    <p:sldId id="285" r:id="rId21"/>
    <p:sldId id="286" r:id="rId22"/>
    <p:sldId id="287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270" r:id="rId34"/>
    <p:sldId id="274" r:id="rId35"/>
    <p:sldId id="271" r:id="rId36"/>
    <p:sldId id="272" r:id="rId37"/>
    <p:sldId id="27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5" d="100"/>
          <a:sy n="85" d="100"/>
        </p:scale>
        <p:origin x="-138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6A384-B437-4E65-BF05-D718E08B6616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AE23F-6793-4B96-893C-4BBF2AD77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83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8EE82-F407-458A-92A8-EC029558F92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3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4E4B-7D4B-4570-92BF-920E6C5FC871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99D7-D64A-4044-B63C-A6EAEE8970B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4E4B-7D4B-4570-92BF-920E6C5FC871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99D7-D64A-4044-B63C-A6EAEE8970B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4E4B-7D4B-4570-92BF-920E6C5FC871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99D7-D64A-4044-B63C-A6EAEE8970B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4E4B-7D4B-4570-92BF-920E6C5FC871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99D7-D64A-4044-B63C-A6EAEE8970B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4E4B-7D4B-4570-92BF-920E6C5FC871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EEF99D7-D64A-4044-B63C-A6EAEE8970B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4E4B-7D4B-4570-92BF-920E6C5FC871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99D7-D64A-4044-B63C-A6EAEE8970B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4E4B-7D4B-4570-92BF-920E6C5FC871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99D7-D64A-4044-B63C-A6EAEE8970B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4E4B-7D4B-4570-92BF-920E6C5FC871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99D7-D64A-4044-B63C-A6EAEE8970B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4E4B-7D4B-4570-92BF-920E6C5FC871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99D7-D64A-4044-B63C-A6EAEE8970B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4E4B-7D4B-4570-92BF-920E6C5FC871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99D7-D64A-4044-B63C-A6EAEE8970B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4E4B-7D4B-4570-92BF-920E6C5FC871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99D7-D64A-4044-B63C-A6EAEE8970B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564E4B-7D4B-4570-92BF-920E6C5FC871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EF99D7-D64A-4044-B63C-A6EAEE8970BB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imgres?imgurl=http://mediacache-s3eu.daft.ie/z_Y0F9FYhDFGi5bkYAJ3wpKP4tu3iE1dJp-_sb7PRbVtPXBpZSZlPTMwMHg0MDA=.jpg&amp;imgrefurl=http://www.property.ie/property-for-sale/29-Jamestown-Avenue-Inchicore-Dublin-8/591042/&amp;usg=__9XQ03f7_Gtd7hwYiiQ3ZLqQwvxY=&amp;h=400&amp;w=300&amp;sz=36&amp;hl=en&amp;start=4&amp;zoom=1&amp;tbnid=YcRUqnWoHN5dGM:&amp;tbnh=124&amp;tbnw=93&amp;ei=vqXLTtK0KtKBhQeNudTlDQ&amp;prev=/images?q=inchicore+jamestown+avenue+21&amp;hl=en&amp;safe=active&amp;sa=X&amp;gbv=2&amp;rlz=1R2ADFA_enIE447&amp;tbm=isch&amp;itbs=1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smgsinchicore.scoilnet.ie/images/home_1_00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yhome.iolfree.ie/~damplands/pictures/023_3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co.uk/imgres?imgurl=http://www.mytown.ie/images/galleries/inchicore2.jpg&amp;imgrefurl=http://www.mytown.ie/inchicore&amp;usg=__Yww_HvgFMfH6jvPY5tW_5566a10=&amp;h=162&amp;w=132&amp;sz=6&amp;hl=en&amp;start=3&amp;zoom=1&amp;tbnid=o_s7TXpj7UsOnM:&amp;tbnh=98&amp;tbnw=80&amp;ei=3qPLTpKtFsbKhAffpP3cDQ&amp;prev=/search?q=churches+in+inchicore&amp;hl=en&amp;safe=active&amp;sa=X&amp;gbv=2&amp;rlz=1R2ADFA_enIE447&amp;tbm=isch&amp;itbs=1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hyperlink" Target="http://www.google.co.uk/imgres?imgurl=http://t2.ftcdn.net/jpg/00/01/84/03/400_F_1840344_0nWPnW3m9XuHngY4JphZ5KCDEk8Msk.jpg&amp;imgrefurl=http://en.fotolia.com/id/1840344&amp;usg=__JL8vxH5Hejc0RFOqPS3Zjbwhc_A=&amp;h=400&amp;w=314&amp;sz=20&amp;hl=en&amp;start=32&amp;zoom=1&amp;tbnid=Im9wes5-_o5j5M:&amp;tbnh=124&amp;tbnw=97&amp;ei=0KTLTpbVGsaXhQfD_vHUDQ&amp;prev=/search?q=basketball&amp;start=21&amp;hl=en&amp;safe=active&amp;sa=N&amp;gbv=2&amp;tbm=isch&amp;itbs=1" TargetMode="External"/><Relationship Id="rId2" Type="http://schemas.openxmlformats.org/officeDocument/2006/relationships/hyperlink" Target="http://www.google.co.uk/imgres?imgurl=http://www.mct.suffolk.sch.uk/Data/Sites/1/images/basketball4_000.jpg&amp;imgrefurl=http://www.mct.suffolk.sch.uk/basketball-challenge.aspx&amp;usg=__0fyVtJrdHHz6TJqhtejzOH2Hh-8=&amp;h=350&amp;w=314&amp;sz=63&amp;hl=en&amp;start=5&amp;zoom=1&amp;tbnid=jOBYtWBSUg3nCM:&amp;tbnh=120&amp;tbnw=108&amp;ei=UKLLTpGBL4K2hAeFh5mlDQ&amp;prev=/search?q=basketball&amp;hl=en&amp;safe=active&amp;gbv=2&amp;tbm=isch&amp;itbs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.uk/imgres?imgurl=http://www.freeimagesarchive.com/data/media/185/5_basketball.jpg&amp;imgrefurl=http://www.freeimagesarchive.com/search.php?search_keywords=basketball&amp;sessionid=953d1c0fe07b38d52425bffee1e1ccc0&amp;usg=__Imi4L2eLl2L6OyKyyY_T7oWBIoU=&amp;h=400&amp;w=400&amp;sz=25&amp;hl=en&amp;start=20&amp;zoom=1&amp;tbnid=2BBDttAcvF_25M:&amp;tbnh=124&amp;tbnw=124&amp;ei=UKLLTpGBL4K2hAeFh5mlDQ&amp;prev=/search?q=basketball&amp;hl=en&amp;safe=active&amp;gbv=2&amp;tbm=isch&amp;itbs=1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uk/imgres?imgurl=http://images.clipartof.com/small/12468-Clipart-Picture-Of-A-Blue-Postal-Mailbox-Cartoon-Character-Spinning-A-Basketball-On-His-Finger.jpg&amp;imgrefurl=http://www.clipartof.com/portfolio/toons4biz/illustration/blue-postal-mailbox-cartoon-character-spinning-a-basketball-on-his-finger-12468.html&amp;usg=__Gw7w8ShtclvjVUzInESYr6Or6QE=&amp;h=449&amp;w=450&amp;sz=87&amp;hl=en&amp;start=16&amp;zoom=1&amp;tbnid=K6FTLQ79Shk9aM:&amp;tbnh=127&amp;tbnw=127&amp;ei=YBzeTvS4JIO2hQel_ciMBQ&amp;prev=/search?q=basketball+cartoon&amp;hl=en&amp;safe=active&amp;sa=N&amp;gbv=2&amp;tbm=isch&amp;itbs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google.co.uk/imgres?imgurl=http://www.freecoloringpagesempire.com/images/large/book-coloring-pages/printable-basketball-coloring-pages/printable-basketball-coloring-pages-4_LRG.jpg&amp;imgrefurl=http://printablecolouringpages.co.uk/?s=college%20basketball&amp;usg=___fYnFjKuxoDw5Io7DdKXaoCThnI=&amp;h=551&amp;w=541&amp;sz=32&amp;hl=en&amp;start=52&amp;zoom=1&amp;tbnid=fqYM5dLJI62CJM:&amp;tbnh=133&amp;tbnw=131&amp;ei=M6XLTuHELsaAhQfgwri6DQ&amp;prev=/search?q=basketball&amp;start=42&amp;hl=en&amp;safe=active&amp;sa=N&amp;gbv=2&amp;tbm=isch&amp;itbs=1" TargetMode="External"/><Relationship Id="rId7" Type="http://schemas.openxmlformats.org/officeDocument/2006/relationships/hyperlink" Target="http://www.google.co.uk/imgres?imgurl=http://images.free-extras.com/pics/b/basketball-981.jpg&amp;imgrefurl=http://free-extras.com/search/1/basketball.htm&amp;usg=__XIwnHBNtc6J_EofspmB-DiTmIKc=&amp;h=480&amp;w=600&amp;sz=57&amp;hl=en&amp;start=80&amp;zoom=1&amp;tbnid=y_uULVAQ8rf8cM:&amp;tbnh=108&amp;tbnw=135&amp;ei=E6fLTu7PJsPChAeMss2oDQ&amp;prev=/search?q=basketball&amp;start=63&amp;hl=en&amp;safe=active&amp;sa=N&amp;gbv=2&amp;tbm=isch&amp;itbs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o.uk/imgres?imgurl=http://images.mylot.com/userImages/images/postphotos/2196607.jpg&amp;imgrefurl=http://www.mylot.com/w/image/2196607.aspx&amp;usg=__axwxQek-lqmycCAhTs5jOUhsTSE=&amp;h=300&amp;w=300&amp;sz=126&amp;hl=en&amp;start=54&amp;zoom=1&amp;tbnid=sdSLk9kMvnNcOM:&amp;tbnh=116&amp;tbnw=116&amp;ei=M6XLTuHELsaAhQfgwri6DQ&amp;prev=/search?q=basketball&amp;start=42&amp;hl=en&amp;safe=active&amp;sa=N&amp;gbv=2&amp;tbm=isch&amp;itbs=1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uk/imgres?imgurl=http://images.clipartof.com/small/1046632-Cartoon-Basketball-Man-Poster-Art-Print.jpg&amp;imgrefurl=http://www.clipartof.com/interior_wall_decor/details/Cartoon-Basketball-Man-Poster-Art-Print-1046632&amp;usg=__7HXGJaZCnLQFK8tRVcj7Wrofsto=&amp;h=446&amp;w=450&amp;sz=57&amp;hl=en&amp;start=2&amp;zoom=1&amp;tbnid=q-fSqDnUnkrf0M:&amp;tbnh=126&amp;tbnw=127&amp;ei=_BXeTsXCBMmDhQeIseSIBQ&amp;prev=/search?q=basketball+man+cartoon&amp;hl=en&amp;safe=active&amp;gbv=2&amp;tbm=isch&amp;itbs=1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.uk/imgres?imgurl=http://www.ducksters.com/sports/basketball/cartoon_hoop.gif&amp;imgrefurl=http://www.ducksters.com/sports/basketball/basketball_equipment.php&amp;usg=__6S3osM8Vk8q_25U235-J7dNHsvY=&amp;h=200&amp;w=150&amp;sz=8&amp;hl=en&amp;start=19&amp;zoom=1&amp;tbnid=gvgFcqJtY5pHfM:&amp;tbnh=104&amp;tbnw=78&amp;ei=ChneTsPNDJSHhQevudzuBA&amp;prev=/search?q=basketball+cartoon+net&amp;hl=en&amp;safe=active&amp;sa=N&amp;gbv=2&amp;tbm=isch&amp;itbs=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imgres?imgurl=http://www.tiniescreches.com/binary_data/759_creches_photos_017.jpg&amp;imgrefurl=http://www.tiniescreches.com/gallery/&amp;usg=__9TpdAkRypEqN-byNAfNOoZ0aHu0=&amp;h=366&amp;w=500&amp;sz=49&amp;hl=en&amp;start=2&amp;zoom=1&amp;tbnid=ibxYtsruYLF6VM:&amp;tbnh=95&amp;tbnw=130&amp;ei=haLLTsz_L4eWhQeT-ujVDQ&amp;prev=/images?q=creches&amp;um=1&amp;hl=en&amp;safe=active&amp;rlz=1T4ADFA_enIE447IE447&amp;tbm=isch&amp;um=1&amp;itb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.uk/imgres?imgurl=http://www.bfk.ie/storage/post-images/smaller-client-images/luas_tram_1.jpg?__SQUARESPACE_CACHEVERSION=1305290085140&amp;imgrefurl=http://www.bfk.ie/our-work/tag/luasrpa&amp;usg=__G_7A8xuOmxYixu6DNFeCrhmBw-o=&amp;h=400&amp;w=650&amp;sz=258&amp;hl=en&amp;start=4&amp;zoom=1&amp;tbnid=spuO7SuTpjGw1M:&amp;tbnh=84&amp;tbnw=137&amp;ei=tKLLTv54haeEB6m-wKcN&amp;prev=/images?q=luas&amp;um=1&amp;hl=en&amp;safe=active&amp;rlz=1T4ADFA_enIE447IE447&amp;tbm=isch&amp;um=1&amp;itbs=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115" y="1"/>
            <a:ext cx="7772400" cy="1700808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Inchicore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en-GB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3600400" cy="167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3.gstatic.com/images?q=tbn:ANd9GcT0RU48Ab9u3eJDAvkmpKKouQedSA-aGm0UGQBspVnbZwurwGSj5tkZl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2084176" cy="17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48" y="1690258"/>
            <a:ext cx="15121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0.gstatic.com/images?q=tbn:ANd9GcS_0AvWOot0xGU66N7XpMjcAv004fYjJhumYFiv1O5CDg-ssKfOOV17Y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90258"/>
            <a:ext cx="1296144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2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Our school hall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The  school hall </a:t>
            </a:r>
            <a:r>
              <a:rPr lang="en-GB" dirty="0" smtClean="0"/>
              <a:t>is</a:t>
            </a:r>
            <a:r>
              <a:rPr lang="en-GB" sz="2800" dirty="0" smtClean="0"/>
              <a:t> </a:t>
            </a:r>
            <a:r>
              <a:rPr lang="en-GB" sz="2800" dirty="0" smtClean="0"/>
              <a:t>a place where the children  do drama exercise and other stuff. The hall is used for assemblies</a:t>
            </a:r>
            <a:r>
              <a:rPr lang="en-GB" sz="2000" dirty="0"/>
              <a:t>.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993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4632" cy="100811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/>
                </a:solidFill>
                <a:latin typeface="Bauhaus 93" pitchFamily="82" charset="0"/>
              </a:rPr>
              <a:t>S</a:t>
            </a:r>
            <a:r>
              <a:rPr lang="en-GB" dirty="0" smtClean="0">
                <a:latin typeface="Bauhaus 93" pitchFamily="82" charset="0"/>
              </a:rPr>
              <a:t>.</a:t>
            </a:r>
            <a:r>
              <a:rPr lang="en-GB" dirty="0" smtClean="0">
                <a:solidFill>
                  <a:schemeClr val="accent6"/>
                </a:solidFill>
                <a:latin typeface="Bauhaus 93" pitchFamily="82" charset="0"/>
              </a:rPr>
              <a:t>M</a:t>
            </a:r>
            <a:r>
              <a:rPr lang="en-GB" dirty="0" smtClean="0">
                <a:latin typeface="Bauhaus 93" pitchFamily="82" charset="0"/>
              </a:rPr>
              <a:t>.</a:t>
            </a:r>
            <a:r>
              <a:rPr lang="en-GB" dirty="0" smtClean="0">
                <a:solidFill>
                  <a:schemeClr val="accent3"/>
                </a:solidFill>
                <a:latin typeface="Bauhaus 93" pitchFamily="82" charset="0"/>
              </a:rPr>
              <a:t>G</a:t>
            </a:r>
            <a:r>
              <a:rPr lang="en-GB" dirty="0" smtClean="0">
                <a:latin typeface="Bauhaus 93" pitchFamily="82" charset="0"/>
              </a:rPr>
              <a:t>.</a:t>
            </a:r>
            <a:r>
              <a:rPr lang="en-GB" dirty="0" smtClean="0">
                <a:solidFill>
                  <a:schemeClr val="accent4"/>
                </a:solidFill>
                <a:latin typeface="Bauhaus 93" pitchFamily="82" charset="0"/>
              </a:rPr>
              <a:t>S</a:t>
            </a:r>
            <a:r>
              <a:rPr lang="en-GB" dirty="0" smtClean="0">
                <a:latin typeface="Bauhaus 93" pitchFamily="82" charset="0"/>
              </a:rPr>
              <a:t> </a:t>
            </a:r>
            <a:r>
              <a:rPr lang="en-GB" dirty="0" smtClean="0">
                <a:solidFill>
                  <a:schemeClr val="accent5"/>
                </a:solidFill>
                <a:latin typeface="Bauhaus 93" pitchFamily="82" charset="0"/>
              </a:rPr>
              <a:t>B</a:t>
            </a:r>
            <a:r>
              <a:rPr lang="en-GB" dirty="0" smtClean="0">
                <a:solidFill>
                  <a:schemeClr val="accent6"/>
                </a:solidFill>
                <a:latin typeface="Bauhaus 93" pitchFamily="82" charset="0"/>
              </a:rPr>
              <a:t>A</a:t>
            </a:r>
            <a:r>
              <a:rPr lang="en-GB" dirty="0" smtClean="0">
                <a:solidFill>
                  <a:schemeClr val="accent3"/>
                </a:solidFill>
                <a:latin typeface="Bauhaus 93" pitchFamily="82" charset="0"/>
              </a:rPr>
              <a:t>S</a:t>
            </a:r>
            <a:r>
              <a:rPr lang="en-GB" dirty="0" smtClean="0">
                <a:solidFill>
                  <a:schemeClr val="accent4"/>
                </a:solidFill>
                <a:latin typeface="Bauhaus 93" pitchFamily="82" charset="0"/>
              </a:rPr>
              <a:t>K</a:t>
            </a:r>
            <a:r>
              <a:rPr lang="en-GB" dirty="0" smtClean="0">
                <a:solidFill>
                  <a:schemeClr val="accent5"/>
                </a:solidFill>
                <a:latin typeface="Bauhaus 93" pitchFamily="82" charset="0"/>
              </a:rPr>
              <a:t>E</a:t>
            </a:r>
            <a:r>
              <a:rPr lang="en-GB" dirty="0" smtClean="0">
                <a:solidFill>
                  <a:schemeClr val="accent6"/>
                </a:solidFill>
                <a:latin typeface="Bauhaus 93" pitchFamily="82" charset="0"/>
              </a:rPr>
              <a:t>T</a:t>
            </a:r>
            <a:r>
              <a:rPr lang="en-GB" dirty="0" smtClean="0">
                <a:solidFill>
                  <a:schemeClr val="accent3"/>
                </a:solidFill>
                <a:latin typeface="Bauhaus 93" pitchFamily="82" charset="0"/>
              </a:rPr>
              <a:t>B</a:t>
            </a:r>
            <a:r>
              <a:rPr lang="en-GB" dirty="0" smtClean="0">
                <a:solidFill>
                  <a:schemeClr val="accent4"/>
                </a:solidFill>
                <a:latin typeface="Bauhaus 93" pitchFamily="82" charset="0"/>
              </a:rPr>
              <a:t>A</a:t>
            </a:r>
            <a:r>
              <a:rPr lang="en-GB" dirty="0" smtClean="0">
                <a:solidFill>
                  <a:schemeClr val="accent5"/>
                </a:solidFill>
                <a:latin typeface="Bauhaus 93" pitchFamily="82" charset="0"/>
              </a:rPr>
              <a:t>L</a:t>
            </a:r>
            <a:r>
              <a:rPr lang="en-GB" dirty="0" smtClean="0">
                <a:solidFill>
                  <a:schemeClr val="accent6"/>
                </a:solidFill>
                <a:latin typeface="Bauhaus 93" pitchFamily="82" charset="0"/>
              </a:rPr>
              <a:t>L</a:t>
            </a:r>
            <a:r>
              <a:rPr lang="en-GB" dirty="0" smtClean="0">
                <a:latin typeface="Bauhaus 93" pitchFamily="82" charset="0"/>
              </a:rPr>
              <a:t> </a:t>
            </a:r>
            <a:r>
              <a:rPr lang="en-GB" dirty="0" smtClean="0">
                <a:solidFill>
                  <a:schemeClr val="accent3"/>
                </a:solidFill>
                <a:latin typeface="Bauhaus 93" pitchFamily="82" charset="0"/>
              </a:rPr>
              <a:t>H</a:t>
            </a:r>
            <a:r>
              <a:rPr lang="en-GB" dirty="0" smtClean="0">
                <a:solidFill>
                  <a:schemeClr val="accent4"/>
                </a:solidFill>
                <a:latin typeface="Bauhaus 93" pitchFamily="82" charset="0"/>
              </a:rPr>
              <a:t>A</a:t>
            </a:r>
            <a:r>
              <a:rPr lang="en-GB" dirty="0" smtClean="0">
                <a:solidFill>
                  <a:schemeClr val="accent5"/>
                </a:solidFill>
                <a:latin typeface="Bauhaus 93" pitchFamily="82" charset="0"/>
              </a:rPr>
              <a:t>L</a:t>
            </a:r>
            <a:r>
              <a:rPr lang="en-GB" dirty="0" smtClean="0">
                <a:solidFill>
                  <a:schemeClr val="accent6"/>
                </a:solidFill>
                <a:latin typeface="Bauhaus 93" pitchFamily="82" charset="0"/>
              </a:rPr>
              <a:t>L</a:t>
            </a:r>
            <a:endParaRPr lang="en-GB" dirty="0">
              <a:solidFill>
                <a:schemeClr val="accent6"/>
              </a:solidFill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4896544"/>
          </a:xfrm>
        </p:spPr>
        <p:txBody>
          <a:bodyPr>
            <a:normAutofit fontScale="70000" lnSpcReduction="20000"/>
          </a:bodyPr>
          <a:lstStyle/>
          <a:p>
            <a:r>
              <a:rPr lang="en-GB" sz="4600" dirty="0" smtClean="0">
                <a:solidFill>
                  <a:schemeClr val="tx1"/>
                </a:solidFill>
              </a:rPr>
              <a:t>The </a:t>
            </a:r>
            <a:r>
              <a:rPr lang="en-GB" sz="4600" dirty="0">
                <a:solidFill>
                  <a:schemeClr val="tx1"/>
                </a:solidFill>
              </a:rPr>
              <a:t>basketball hall is </a:t>
            </a:r>
            <a:r>
              <a:rPr lang="en-GB" sz="4600" dirty="0" smtClean="0">
                <a:solidFill>
                  <a:schemeClr val="tx1"/>
                </a:solidFill>
              </a:rPr>
              <a:t>huge. There are </a:t>
            </a:r>
            <a:r>
              <a:rPr lang="en-GB" sz="4600" dirty="0">
                <a:solidFill>
                  <a:schemeClr val="tx1"/>
                </a:solidFill>
              </a:rPr>
              <a:t>four </a:t>
            </a:r>
            <a:r>
              <a:rPr lang="en-GB" sz="4600" dirty="0" smtClean="0">
                <a:solidFill>
                  <a:schemeClr val="tx1"/>
                </a:solidFill>
              </a:rPr>
              <a:t>basketball </a:t>
            </a:r>
            <a:r>
              <a:rPr lang="en-GB" sz="4600" dirty="0">
                <a:solidFill>
                  <a:schemeClr val="tx1"/>
                </a:solidFill>
              </a:rPr>
              <a:t>nets, Well there is only two on court and two </a:t>
            </a:r>
            <a:r>
              <a:rPr lang="en-GB" sz="4600" dirty="0" smtClean="0">
                <a:solidFill>
                  <a:schemeClr val="tx1"/>
                </a:solidFill>
              </a:rPr>
              <a:t>off </a:t>
            </a:r>
            <a:r>
              <a:rPr lang="en-GB" sz="4600" dirty="0">
                <a:solidFill>
                  <a:schemeClr val="tx1"/>
                </a:solidFill>
              </a:rPr>
              <a:t>court. Our school                                                                               loves the basketball hall because we have professional basketball </a:t>
            </a:r>
            <a:r>
              <a:rPr lang="en-GB" sz="4600" dirty="0" smtClean="0">
                <a:solidFill>
                  <a:schemeClr val="tx1"/>
                </a:solidFill>
              </a:rPr>
              <a:t>trainers who </a:t>
            </a:r>
            <a:r>
              <a:rPr lang="en-GB" sz="4600" dirty="0">
                <a:solidFill>
                  <a:schemeClr val="tx1"/>
                </a:solidFill>
              </a:rPr>
              <a:t>teach us how to play </a:t>
            </a:r>
            <a:r>
              <a:rPr lang="en-GB" sz="4600" dirty="0" smtClean="0">
                <a:solidFill>
                  <a:schemeClr val="tx1"/>
                </a:solidFill>
              </a:rPr>
              <a:t>basketball. </a:t>
            </a:r>
            <a:r>
              <a:rPr lang="en-GB" sz="4600" dirty="0"/>
              <a:t>W</a:t>
            </a:r>
            <a:r>
              <a:rPr lang="en-GB" sz="4600" dirty="0" smtClean="0">
                <a:solidFill>
                  <a:schemeClr val="tx1"/>
                </a:solidFill>
              </a:rPr>
              <a:t>hen </a:t>
            </a:r>
            <a:r>
              <a:rPr lang="en-GB" sz="4600" dirty="0">
                <a:solidFill>
                  <a:schemeClr val="tx1"/>
                </a:solidFill>
              </a:rPr>
              <a:t>we are in sixth class we get to play </a:t>
            </a:r>
            <a:r>
              <a:rPr lang="en-GB" sz="4600" dirty="0" smtClean="0">
                <a:solidFill>
                  <a:schemeClr val="tx1"/>
                </a:solidFill>
              </a:rPr>
              <a:t>against the </a:t>
            </a:r>
            <a:r>
              <a:rPr lang="en-GB" sz="4600" dirty="0">
                <a:solidFill>
                  <a:schemeClr val="tx1"/>
                </a:solidFill>
              </a:rPr>
              <a:t>teachers in the basketball hall on sports day.</a:t>
            </a:r>
          </a:p>
          <a:p>
            <a:endParaRPr lang="en-GB" sz="4600" dirty="0">
              <a:solidFill>
                <a:schemeClr val="tx1"/>
              </a:solidFill>
            </a:endParaRPr>
          </a:p>
          <a:p>
            <a:r>
              <a:rPr lang="en-GB" sz="4600" b="1" dirty="0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endParaRPr lang="en-GB" sz="4600" dirty="0"/>
          </a:p>
          <a:p>
            <a:r>
              <a:rPr lang="en-GB" sz="4600" dirty="0" smtClean="0">
                <a:effectLst/>
              </a:rPr>
              <a:t>. </a:t>
            </a:r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1026" name="Picture 2" descr="http://t0.gstatic.com/images?q=tbn:ANd9GcQCx15tFm5PvYVoqaa41UqzlrhEBGzGCU3Hqe-WTz3jTRNRIBX7Ih6Hh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76"/>
            <a:ext cx="10287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376"/>
            <a:ext cx="10302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t3.gstatic.com/images?q=tbn:ANd9GcRfZ-5IlNbbV30wcZjkfouLirYfMEOGT-cnDHw7agimATRpp0Q9ychnht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540556"/>
            <a:ext cx="2088233" cy="13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t3.gstatic.com/images?q=tbn:ANd9GcRfZ-5IlNbbV30wcZjkfouLirYfMEOGT-cnDHw7agimATRpp0Q9ychnht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75839"/>
            <a:ext cx="2088233" cy="13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t0.gstatic.com/images?q=tbn:ANd9GcQFUJK4a4h3hLCK05nK0JOcbCNNETRVVjxv93dcQX8U1kHoIgIxv_DkC_Y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76" y="4941168"/>
            <a:ext cx="1224136" cy="175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7"/>
            <a:ext cx="8291264" cy="3240360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3600" dirty="0"/>
              <a:t>W</a:t>
            </a:r>
            <a:r>
              <a:rPr lang="en-GB" sz="3600" dirty="0" smtClean="0"/>
              <a:t>hen </a:t>
            </a:r>
            <a:r>
              <a:rPr lang="en-GB" sz="3600" dirty="0"/>
              <a:t>we are in sixth class we get to play the teachers in the basketball hall on sports day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2052" name="Picture 4" descr="http://t3.gstatic.com/images?q=tbn:ANd9GcTw0baJdLWxlV7AGf26mg7qVdiQtxJ20Ur3tkENaQ6V0pX_c8hZypAlN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2649835" cy="264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5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820" y="266973"/>
            <a:ext cx="7571184" cy="5853113"/>
          </a:xfrm>
        </p:spPr>
        <p:txBody>
          <a:bodyPr/>
          <a:lstStyle/>
          <a:p>
            <a:r>
              <a:rPr lang="en-GB" dirty="0"/>
              <a:t>Other schools come to the basketball hall to play </a:t>
            </a:r>
            <a:r>
              <a:rPr lang="en-GB" dirty="0" smtClean="0"/>
              <a:t>matches against </a:t>
            </a:r>
            <a:r>
              <a:rPr lang="en-GB" dirty="0" smtClean="0"/>
              <a:t>us.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980727" y="5445225"/>
            <a:ext cx="72007" cy="72008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pic>
        <p:nvPicPr>
          <p:cNvPr id="2060" name="Picture 12" descr="http://t0.gstatic.com/images?q=tbn:ANd9GcQDWLXOTaFncMu3tTBLe9OAe2RGCyWj0ld8lv3ZgLDpMN-YFK2ZaKb5bySBz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03" y="3789040"/>
            <a:ext cx="2241995" cy="22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t3.gstatic.com/images?q=tbn:ANd9GcS9IGBN5zOS2yRV6tPWOfFLfyzm0g4SBMuja6zwXpVDBAvdeFw7z5emne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25" y="5728836"/>
            <a:ext cx="778942" cy="6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t3.gstatic.com/images?q=tbn:ANd9GcS9IGBN5zOS2yRV6tPWOfFLfyzm0g4SBMuja6zwXpVDBAvdeFw7z5emne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728837"/>
            <a:ext cx="778942" cy="6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t0.gstatic.com/images?q=tbn:ANd9GcS2ajoKgI5CqYQnDh-n1G3inBO71BPJtm_bQvVh9CP0NcmXO6tSed85ydS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98899"/>
            <a:ext cx="1484005" cy="118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://t0.gstatic.com/images?q=tbn:ANd9GcS2ajoKgI5CqYQnDh-n1G3inBO71BPJtm_bQvVh9CP0NcmXO6tSed85ydS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30" y="2698898"/>
            <a:ext cx="1484005" cy="118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33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476672"/>
            <a:ext cx="8208912" cy="165618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We also </a:t>
            </a:r>
            <a:r>
              <a:rPr lang="en-GB" sz="4000" dirty="0" smtClean="0"/>
              <a:t>have</a:t>
            </a:r>
            <a:r>
              <a:rPr lang="en-GB" sz="4000" dirty="0" smtClean="0"/>
              <a:t> P.E.  </a:t>
            </a:r>
            <a:r>
              <a:rPr lang="en-GB" sz="4000" dirty="0" smtClean="0"/>
              <a:t>in the basketball hall</a:t>
            </a:r>
            <a:endParaRPr lang="en-GB" sz="4000" dirty="0"/>
          </a:p>
        </p:txBody>
      </p:sp>
      <p:pic>
        <p:nvPicPr>
          <p:cNvPr id="1026" name="Picture 2" descr="http://t2.gstatic.com/images?q=tbn:ANd9GcQuS1XBfHLfaZVDuNMUDr6ceUZ_Ebla98_4bizTmfWX35PRZ8v6_LupLx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08378"/>
            <a:ext cx="1502543" cy="14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1.gstatic.com/images?q=tbn:ANd9GcTsyMbRXmVgQee-QKKs3OXSy_525zfPu24CCsfOtLtrpiOaNA750h0d-H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1213270" cy="161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547656" y="332656"/>
            <a:ext cx="6512511" cy="57606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Our school yard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80729"/>
            <a:ext cx="6196405" cy="201622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sz="2400" dirty="0"/>
              <a:t>The yard is our playground. We play football and chat. We are not allowed to play chasing on the yard</a:t>
            </a:r>
            <a:r>
              <a:rPr lang="en-GB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</a:t>
            </a:r>
            <a:r>
              <a:rPr lang="en-GB" sz="2400" dirty="0"/>
              <a:t>We have two breaks, one from 10:45am to 11:00am and the other one from 12:30pm to 1 o’clock.</a:t>
            </a:r>
            <a:endParaRPr lang="en-GB" dirty="0"/>
          </a:p>
        </p:txBody>
      </p:sp>
      <p:pic>
        <p:nvPicPr>
          <p:cNvPr id="1026" name="Picture 2" descr="http://farm4.static.flickr.com/3456/3931008191_bdc766f2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374441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1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V="1">
            <a:off x="1979712" y="7893496"/>
            <a:ext cx="4618856" cy="43204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6716216" cy="33123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 smtClean="0"/>
              <a:t>We have gates surrounding our yard so that the babies don’t escape. We don’t go out to the yard when it is raining. Today in our yard there is a construction site</a:t>
            </a:r>
            <a:endParaRPr lang="en-GB" dirty="0"/>
          </a:p>
        </p:txBody>
      </p:sp>
      <p:pic>
        <p:nvPicPr>
          <p:cNvPr id="2050" name="Picture 2" descr="http://homepage.eircom.net/~smgs/indexmain_files/image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40" y="3576539"/>
            <a:ext cx="5069062" cy="273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8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7432"/>
            <a:ext cx="8229600" cy="36004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5222126"/>
          </a:xfrm>
        </p:spPr>
        <p:txBody>
          <a:bodyPr/>
          <a:lstStyle/>
          <a:p>
            <a:pPr marL="45720" indent="0">
              <a:buNone/>
            </a:pPr>
            <a:r>
              <a:rPr lang="en-GB" dirty="0" smtClean="0"/>
              <a:t>They are building two offices and a new classroom. There is no parking in our school yard during school hours</a:t>
            </a:r>
            <a:endParaRPr lang="en-GB" dirty="0"/>
          </a:p>
        </p:txBody>
      </p:sp>
      <p:pic>
        <p:nvPicPr>
          <p:cNvPr id="3074" name="Picture 2" descr="http://smgsinchicore.scoilnet.ie/images/home_1_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639087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7389440"/>
            <a:ext cx="6512511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836712"/>
            <a:ext cx="6400800" cy="252028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 smtClean="0"/>
              <a:t>Sometimes there is rubbish on the yard and Paul Carey has to clean it up, “Poor Paul.”</a:t>
            </a:r>
          </a:p>
          <a:p>
            <a:pPr marL="137160" indent="0">
              <a:buNone/>
            </a:pPr>
            <a:r>
              <a:rPr lang="en-GB" dirty="0" smtClean="0"/>
              <a:t> Our yard is our fun place and we love playing in our yard everyday </a:t>
            </a:r>
            <a:endParaRPr lang="en-GB" dirty="0"/>
          </a:p>
        </p:txBody>
      </p:sp>
      <p:pic>
        <p:nvPicPr>
          <p:cNvPr id="4098" name="Picture 2" descr="http://smgsinchicore.scoilnet.ie/images/animated_eco_fla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2232248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mgsinchicore.scoilnet.ie/imagebrowser/ib_p029_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392488" cy="277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THE CHURCH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r>
              <a:rPr lang="en-GB" dirty="0" smtClean="0"/>
              <a:t>We go to bless </a:t>
            </a:r>
            <a:r>
              <a:rPr lang="en-GB" dirty="0" smtClean="0"/>
              <a:t>ourselves </a:t>
            </a:r>
            <a:r>
              <a:rPr lang="en-GB" dirty="0" smtClean="0"/>
              <a:t>in the church .It is very big .On top of the church it is shaped like a cross .</a:t>
            </a:r>
            <a:endParaRPr lang="en-GB" dirty="0"/>
          </a:p>
        </p:txBody>
      </p:sp>
      <p:pic>
        <p:nvPicPr>
          <p:cNvPr id="4" name="Picture 2" descr="http://enid.uib.no/pictures/jpg/irish_lour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2428"/>
            <a:ext cx="4141416" cy="311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Baskerville Old Face" pitchFamily="18" charset="0"/>
                <a:cs typeface="Andalus" pitchFamily="2" charset="-78"/>
              </a:rPr>
              <a:t>There are lovely flower gardens in our school.  There are  lots of playgrounds, parks and </a:t>
            </a:r>
            <a:r>
              <a:rPr lang="en-GB" dirty="0" err="1" smtClean="0">
                <a:latin typeface="Baskerville Old Face" pitchFamily="18" charset="0"/>
                <a:cs typeface="Andalus" pitchFamily="2" charset="-78"/>
              </a:rPr>
              <a:t>creches</a:t>
            </a:r>
            <a:r>
              <a:rPr lang="en-GB" dirty="0" smtClean="0">
                <a:latin typeface="Baskerville Old Face" pitchFamily="18" charset="0"/>
                <a:cs typeface="Andalus" pitchFamily="2" charset="-78"/>
              </a:rPr>
              <a:t>. </a:t>
            </a:r>
            <a:r>
              <a:rPr lang="en-GB" dirty="0">
                <a:latin typeface="Baskerville Old Face" pitchFamily="18" charset="0"/>
                <a:cs typeface="Andalus" pitchFamily="2" charset="-78"/>
              </a:rPr>
              <a:t>A</a:t>
            </a:r>
            <a:r>
              <a:rPr lang="en-GB" dirty="0" smtClean="0">
                <a:latin typeface="Baskerville Old Face" pitchFamily="18" charset="0"/>
                <a:cs typeface="Andalus" pitchFamily="2" charset="-78"/>
              </a:rPr>
              <a:t> </a:t>
            </a:r>
            <a:r>
              <a:rPr lang="en-GB" dirty="0" err="1" smtClean="0">
                <a:latin typeface="Baskerville Old Face" pitchFamily="18" charset="0"/>
                <a:cs typeface="Andalus" pitchFamily="2" charset="-78"/>
              </a:rPr>
              <a:t>Luas</a:t>
            </a:r>
            <a:r>
              <a:rPr lang="en-GB" dirty="0" smtClean="0">
                <a:latin typeface="Baskerville Old Face" pitchFamily="18" charset="0"/>
                <a:cs typeface="Andalus" pitchFamily="2" charset="-78"/>
              </a:rPr>
              <a:t> runs through </a:t>
            </a:r>
            <a:r>
              <a:rPr lang="en-GB" dirty="0" err="1" smtClean="0">
                <a:latin typeface="Baskerville Old Face" pitchFamily="18" charset="0"/>
                <a:cs typeface="Andalus" pitchFamily="2" charset="-78"/>
              </a:rPr>
              <a:t>Inchicore</a:t>
            </a:r>
            <a:r>
              <a:rPr lang="en-GB" dirty="0" smtClean="0">
                <a:latin typeface="Baskerville Old Face" pitchFamily="18" charset="0"/>
                <a:cs typeface="Andalus" pitchFamily="2" charset="-78"/>
              </a:rPr>
              <a:t>.</a:t>
            </a:r>
            <a:endParaRPr lang="en-GB" dirty="0"/>
          </a:p>
        </p:txBody>
      </p:sp>
      <p:pic>
        <p:nvPicPr>
          <p:cNvPr id="3074" name="Picture 2" descr="http://t0.gstatic.com/images?q=tbn:ANd9GcSDcZdEd9Wfw8uwNRaqzsts5XlssARgnjVZkWcLFtMXT5-5T4M9f3qcL9b-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315318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2.gstatic.com/images?q=tbn:ANd9GcQZoyCwntMfduuW2_lv73S1-UH058DZgABimPCd22reH1zb--_Tn_GO8In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26991"/>
            <a:ext cx="3024336" cy="185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43808" y="-65523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Inchicore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9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THE CHURCH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On our school uniforms there is the church with </a:t>
            </a:r>
            <a:r>
              <a:rPr lang="en-GB" dirty="0" err="1" smtClean="0"/>
              <a:t>smgs</a:t>
            </a:r>
            <a:r>
              <a:rPr lang="en-GB" dirty="0" smtClean="0"/>
              <a:t> on it</a:t>
            </a:r>
            <a:r>
              <a:rPr lang="en-GB" dirty="0" smtClean="0"/>
              <a:t>. There </a:t>
            </a:r>
            <a:r>
              <a:rPr lang="en-GB" dirty="0" smtClean="0"/>
              <a:t>is a statue of Mary  when you walk inside the church .Beside the church there is a school called </a:t>
            </a:r>
            <a:r>
              <a:rPr lang="en-GB" dirty="0" err="1" smtClean="0"/>
              <a:t>Scoil</a:t>
            </a:r>
            <a:r>
              <a:rPr lang="en-GB" dirty="0" smtClean="0"/>
              <a:t> </a:t>
            </a:r>
            <a:r>
              <a:rPr lang="en-GB" dirty="0" err="1" smtClean="0"/>
              <a:t>Mhuire</a:t>
            </a:r>
            <a:r>
              <a:rPr lang="en-GB" dirty="0" smtClean="0"/>
              <a:t> </a:t>
            </a:r>
            <a:r>
              <a:rPr lang="en-GB" dirty="0" err="1" smtClean="0"/>
              <a:t>Gan</a:t>
            </a:r>
            <a:r>
              <a:rPr lang="en-GB" dirty="0" smtClean="0"/>
              <a:t> </a:t>
            </a:r>
            <a:r>
              <a:rPr lang="en-GB" dirty="0" err="1" smtClean="0"/>
              <a:t>Smal</a:t>
            </a:r>
            <a:r>
              <a:rPr lang="en-GB" dirty="0" smtClean="0"/>
              <a:t>  .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504184" y="3866427"/>
            <a:ext cx="4099768" cy="250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60917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THE CHURCH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 multi coloured glass  in the church and you can get mass said for funerals,</a:t>
            </a:r>
          </a:p>
          <a:p>
            <a:pPr marL="0" indent="0">
              <a:buNone/>
            </a:pPr>
            <a:r>
              <a:rPr lang="en-GB" dirty="0" smtClean="0"/>
              <a:t>Weddings , conformations ,communions and christenings .The church was built in 1878.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757656"/>
            <a:ext cx="6902870" cy="233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2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The Church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 a story called The crucifixion when you walk around the church .When it is night time the church lights up and if you go there at night time it is lovely 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9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1835696" y="-63388"/>
            <a:ext cx="6048672" cy="154817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The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G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rotto !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838" y="3356992"/>
            <a:ext cx="6400800" cy="369681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6" y="1268760"/>
            <a:ext cx="7416823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042">
            <a:off x="8301042" y="-39038"/>
            <a:ext cx="899782" cy="86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15" y="-59009"/>
            <a:ext cx="1034515" cy="80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5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00B0F0"/>
                </a:solidFill>
                <a:latin typeface="Algerian" pitchFamily="82" charset="0"/>
              </a:rPr>
              <a:t>The</a:t>
            </a:r>
            <a:r>
              <a:rPr lang="en-GB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 </a:t>
            </a:r>
            <a:r>
              <a:rPr lang="en-GB" sz="5400" dirty="0" smtClean="0">
                <a:solidFill>
                  <a:srgbClr val="7030A0"/>
                </a:solidFill>
                <a:latin typeface="Algerian" pitchFamily="82" charset="0"/>
              </a:rPr>
              <a:t>grotto</a:t>
            </a:r>
            <a:r>
              <a:rPr lang="en-GB" sz="5400" dirty="0" smtClean="0">
                <a:solidFill>
                  <a:srgbClr val="00B050"/>
                </a:solidFill>
                <a:latin typeface="Algerian" pitchFamily="82" charset="0"/>
              </a:rPr>
              <a:t>!</a:t>
            </a:r>
            <a:endParaRPr lang="en-GB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Brush Script MT" pitchFamily="66" charset="0"/>
              </a:rPr>
              <a:t>The Grotto has a statue of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Brush Script MT" pitchFamily="66" charset="0"/>
              </a:rPr>
              <a:t>M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rush Script MT" pitchFamily="66" charset="0"/>
              </a:rPr>
              <a:t>ary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Brush Script MT" pitchFamily="66" charset="0"/>
              </a:rPr>
              <a:t> on it. She is wearing lovely blue and white clothes.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5528" y="2132856"/>
            <a:ext cx="4572000" cy="121571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800" dirty="0">
              <a:latin typeface="Brush Script MT" pitchFamily="66" charset="0"/>
            </a:endParaRPr>
          </a:p>
          <a:p>
            <a:endParaRPr lang="en-GB" sz="2800" dirty="0" smtClean="0">
              <a:latin typeface="Brush Script MT" pitchFamily="66" charset="0"/>
            </a:endParaRPr>
          </a:p>
          <a:p>
            <a:endParaRPr lang="en-GB" sz="2800" dirty="0">
              <a:latin typeface="Brush Script MT" pitchFamily="66" charset="0"/>
            </a:endParaRPr>
          </a:p>
          <a:p>
            <a:endParaRPr lang="en-GB" sz="2800" dirty="0" smtClean="0">
              <a:latin typeface="Brush Script MT" pitchFamily="66" charset="0"/>
            </a:endParaRPr>
          </a:p>
          <a:p>
            <a:endParaRPr lang="en-GB" sz="2800" dirty="0">
              <a:latin typeface="Brush Script MT" pitchFamily="66" charset="0"/>
            </a:endParaRPr>
          </a:p>
          <a:p>
            <a:endParaRPr lang="en-GB" sz="2800" dirty="0" smtClean="0">
              <a:latin typeface="Brush Script MT" pitchFamily="66" charset="0"/>
            </a:endParaRPr>
          </a:p>
          <a:p>
            <a:endParaRPr lang="en-GB" sz="2800" dirty="0">
              <a:latin typeface="Brush Script MT" pitchFamily="66" charset="0"/>
            </a:endParaRPr>
          </a:p>
          <a:p>
            <a:endParaRPr lang="en-GB" sz="2800" dirty="0" smtClean="0">
              <a:latin typeface="Brush Script MT" pitchFamily="66" charset="0"/>
            </a:endParaRPr>
          </a:p>
          <a:p>
            <a:endParaRPr lang="en-GB" sz="2800" dirty="0">
              <a:latin typeface="Brush Script MT" pitchFamily="66" charset="0"/>
            </a:endParaRPr>
          </a:p>
          <a:p>
            <a:endParaRPr lang="en-GB" sz="2800" dirty="0" smtClean="0">
              <a:latin typeface="Brush Script MT" pitchFamily="66" charset="0"/>
            </a:endParaRPr>
          </a:p>
          <a:p>
            <a:endParaRPr lang="en-GB" sz="2800" dirty="0">
              <a:latin typeface="Brush Script MT" pitchFamily="66" charset="0"/>
            </a:endParaRPr>
          </a:p>
          <a:p>
            <a:endParaRPr lang="en-GB" sz="2800" dirty="0" smtClean="0">
              <a:latin typeface="Brush Script MT" pitchFamily="66" charset="0"/>
            </a:endParaRPr>
          </a:p>
          <a:p>
            <a:endParaRPr lang="en-GB" sz="2800" dirty="0">
              <a:latin typeface="Brush Script MT" pitchFamily="66" charset="0"/>
            </a:endParaRPr>
          </a:p>
          <a:p>
            <a:endParaRPr lang="en-GB" sz="2800" dirty="0" smtClean="0">
              <a:latin typeface="Brush Script MT" pitchFamily="66" charset="0"/>
            </a:endParaRPr>
          </a:p>
          <a:p>
            <a:endParaRPr lang="en-GB" sz="2800" dirty="0">
              <a:latin typeface="Brush Script MT" pitchFamily="66" charset="0"/>
            </a:endParaRPr>
          </a:p>
          <a:p>
            <a:endParaRPr lang="en-GB" sz="2800" dirty="0" smtClean="0">
              <a:latin typeface="Brush Script MT" pitchFamily="66" charset="0"/>
            </a:endParaRPr>
          </a:p>
          <a:p>
            <a:endParaRPr lang="en-GB" sz="2800" dirty="0">
              <a:latin typeface="Brush Script MT" pitchFamily="66" charset="0"/>
            </a:endParaRPr>
          </a:p>
          <a:p>
            <a:endParaRPr lang="en-GB" sz="2800" dirty="0" smtClean="0">
              <a:latin typeface="Brush Script MT" pitchFamily="66" charset="0"/>
            </a:endParaRPr>
          </a:p>
          <a:p>
            <a:endParaRPr lang="en-GB" sz="2800" dirty="0">
              <a:latin typeface="Brush Script MT" pitchFamily="66" charset="0"/>
            </a:endParaRPr>
          </a:p>
          <a:p>
            <a:endParaRPr lang="en-GB" sz="2800" dirty="0" smtClean="0">
              <a:latin typeface="Brush Script MT" pitchFamily="66" charset="0"/>
            </a:endParaRPr>
          </a:p>
          <a:p>
            <a:endParaRPr lang="en-GB" sz="2800" dirty="0">
              <a:latin typeface="Brush Script MT" pitchFamily="66" charset="0"/>
            </a:endParaRPr>
          </a:p>
          <a:p>
            <a:endParaRPr lang="en-GB" sz="2800" dirty="0" smtClean="0">
              <a:latin typeface="Brush Script MT" pitchFamily="66" charset="0"/>
            </a:endParaRPr>
          </a:p>
          <a:p>
            <a:endParaRPr lang="en-GB" sz="2800" dirty="0">
              <a:latin typeface="Brush Script MT" pitchFamily="66" charset="0"/>
            </a:endParaRPr>
          </a:p>
          <a:p>
            <a:endParaRPr lang="en-GB" sz="2800" dirty="0" smtClean="0">
              <a:latin typeface="Brush Script MT" pitchFamily="66" charset="0"/>
            </a:endParaRPr>
          </a:p>
          <a:p>
            <a:endParaRPr lang="en-GB" sz="2800" dirty="0">
              <a:latin typeface="Brush Script MT" pitchFamily="66" charset="0"/>
            </a:endParaRPr>
          </a:p>
          <a:p>
            <a:endParaRPr lang="en-GB" sz="2800" dirty="0" smtClean="0">
              <a:latin typeface="Brush Script MT" pitchFamily="66" charset="0"/>
            </a:endParaRPr>
          </a:p>
          <a:p>
            <a:endParaRPr lang="en-GB" sz="2800" dirty="0">
              <a:latin typeface="Brush Script MT" pitchFamily="66" charset="0"/>
            </a:endParaRPr>
          </a:p>
          <a:p>
            <a:endParaRPr lang="en-GB" sz="2800" dirty="0" smtClean="0">
              <a:latin typeface="Brush Script MT" pitchFamily="66" charset="0"/>
            </a:endParaRPr>
          </a:p>
        </p:txBody>
      </p:sp>
      <p:pic>
        <p:nvPicPr>
          <p:cNvPr id="2050" name="Picture 2" descr="http://www.dublin.ie/forums/attachment.php?attachmentid=23133&amp;stc=1&amp;d=12567729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348880"/>
            <a:ext cx="90805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" y="429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2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980728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Brush Script MT" pitchFamily="66" charset="0"/>
              </a:rPr>
              <a:t>The grotto is 50 feet high and 130 feet wide and 40 feet deep. The crib opens </a:t>
            </a: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Brush Script MT" pitchFamily="66" charset="0"/>
              </a:rPr>
              <a:t>at 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Brush Script MT" pitchFamily="66" charset="0"/>
              </a:rPr>
              <a:t>Christmas</a:t>
            </a:r>
            <a:r>
              <a:rPr lang="en-GB" sz="3200" dirty="0">
                <a:latin typeface="Brush Script MT" pitchFamily="66" charset="0"/>
              </a:rPr>
              <a:t> </a:t>
            </a: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Brush Script MT" pitchFamily="66" charset="0"/>
              </a:rPr>
              <a:t>time</a:t>
            </a: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946"/>
            <a:ext cx="9144000" cy="47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52058" cy="105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" y="0"/>
            <a:ext cx="1083640" cy="108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1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THE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lackadder ITC" pitchFamily="82" charset="0"/>
              </a:rPr>
              <a:t>GROTTO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Blackadder ITC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2192"/>
            <a:ext cx="82296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68952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1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695399"/>
            <a:ext cx="5472608" cy="216260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3400" y="116632"/>
            <a:ext cx="8229600" cy="2548880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accent5">
                    <a:lumMod val="75000"/>
                  </a:schemeClr>
                </a:solidFill>
                <a:latin typeface="Curlz MT" pitchFamily="82" charset="0"/>
              </a:rPr>
              <a:t>It is a lovely place to be.</a:t>
            </a:r>
          </a:p>
          <a:p>
            <a:r>
              <a:rPr lang="en-GB" sz="4400" dirty="0" smtClean="0">
                <a:solidFill>
                  <a:schemeClr val="accent5">
                    <a:lumMod val="75000"/>
                  </a:schemeClr>
                </a:solidFill>
                <a:latin typeface="Curlz MT" pitchFamily="82" charset="0"/>
              </a:rPr>
              <a:t>People can light candles and pray for people who are sick or in heaven.</a:t>
            </a:r>
            <a:endParaRPr lang="en-GB" sz="4400" dirty="0">
              <a:solidFill>
                <a:schemeClr val="accent5">
                  <a:lumMod val="75000"/>
                </a:schemeClr>
              </a:solidFill>
              <a:latin typeface="Curlz MT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401050" cy="391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7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The field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Scoil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mhuire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gan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smal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field </a:t>
            </a:r>
            <a:endParaRPr lang="en-GB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288" y="1484313"/>
            <a:ext cx="9031288" cy="4738687"/>
            <a:chOff x="249" y="935"/>
            <a:chExt cx="5689" cy="298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" y="935"/>
              <a:ext cx="5154" cy="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49" y="936"/>
              <a:ext cx="44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The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67" y="936"/>
              <a:ext cx="16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14" y="936"/>
              <a:ext cx="5113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field is a private ground but its ok to bring  your dog on 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51" y="936"/>
              <a:ext cx="16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49" y="1241"/>
              <a:ext cx="142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walk .the school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573" y="1241"/>
              <a:ext cx="21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670" y="1241"/>
              <a:ext cx="420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also  does  lots  of  activities  over  there for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49" y="1543"/>
              <a:ext cx="1573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example  Sports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661" y="1543"/>
              <a:ext cx="265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day cross country and </a:t>
              </a:r>
              <a:r>
                <a:rPr kumimoji="0" lang="en-US" sz="2700" b="0" i="0" u="none" strike="noStrike" cap="none" normalizeH="0" baseline="0" dirty="0" err="1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Santry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120" y="1543"/>
              <a:ext cx="16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168" y="1543"/>
              <a:ext cx="35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try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406" y="1543"/>
              <a:ext cx="17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470" y="1543"/>
              <a:ext cx="49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outs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844" y="1543"/>
              <a:ext cx="168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897" y="1543"/>
              <a:ext cx="16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49" y="1968"/>
              <a:ext cx="62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There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744" y="1968"/>
              <a:ext cx="21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840" y="1968"/>
              <a:ext cx="447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is even a  graveyard  for  priests  and  it’s  a  lovely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49" y="2273"/>
              <a:ext cx="436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walk  </a:t>
              </a:r>
              <a:r>
                <a:rPr kumimoji="0" lang="en-US" sz="2700" b="0" i="0" u="none" strike="noStrike" cap="none" normalizeH="0" baseline="0" dirty="0" err="1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around;you</a:t>
              </a: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  can  smell  the lovely  flowers.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414" y="2273"/>
              <a:ext cx="16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462" y="2273"/>
              <a:ext cx="101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700" dirty="0">
                  <a:solidFill>
                    <a:srgbClr val="E36C09"/>
                  </a:solidFill>
                  <a:latin typeface="Calibri" pitchFamily="34" charset="0"/>
                  <a:cs typeface="Arial" pitchFamily="34" charset="0"/>
                </a:rPr>
                <a:t>F</a:t>
              </a: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ield   was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49" y="2577"/>
              <a:ext cx="3394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built  in  the  late  1930’s.Before  this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422" y="2577"/>
              <a:ext cx="16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3469" y="2577"/>
              <a:ext cx="209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field  was  built, it  was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249" y="2882"/>
              <a:ext cx="175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a farm yard and an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905" y="2882"/>
              <a:ext cx="203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arch  made  of  rocks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765" y="2882"/>
              <a:ext cx="73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there’s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" name="Rectangle 32"/>
            <p:cNvSpPr>
              <a:spLocks noChangeArrowheads="1"/>
            </p:cNvSpPr>
            <p:nvPr/>
          </p:nvSpPr>
          <p:spPr bwMode="auto">
            <a:xfrm>
              <a:off x="4362" y="2882"/>
              <a:ext cx="21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" name="Rectangle 33"/>
            <p:cNvSpPr>
              <a:spLocks noChangeArrowheads="1"/>
            </p:cNvSpPr>
            <p:nvPr/>
          </p:nvSpPr>
          <p:spPr bwMode="auto">
            <a:xfrm>
              <a:off x="4457" y="2882"/>
              <a:ext cx="92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only  half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" name="Rectangle 34"/>
            <p:cNvSpPr>
              <a:spLocks noChangeArrowheads="1"/>
            </p:cNvSpPr>
            <p:nvPr/>
          </p:nvSpPr>
          <p:spPr bwMode="auto">
            <a:xfrm>
              <a:off x="5240" y="2882"/>
              <a:ext cx="21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Rectangle 35"/>
            <p:cNvSpPr>
              <a:spLocks noChangeArrowheads="1"/>
            </p:cNvSpPr>
            <p:nvPr/>
          </p:nvSpPr>
          <p:spPr bwMode="auto">
            <a:xfrm>
              <a:off x="5335" y="2882"/>
              <a:ext cx="39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of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Rectangle 36"/>
            <p:cNvSpPr>
              <a:spLocks noChangeArrowheads="1"/>
            </p:cNvSpPr>
            <p:nvPr/>
          </p:nvSpPr>
          <p:spPr bwMode="auto">
            <a:xfrm>
              <a:off x="249" y="3185"/>
              <a:ext cx="568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it  left  .My  mam  when  I  was  a  baby   brought  me  over  to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Rectangle 37"/>
            <p:cNvSpPr>
              <a:spLocks noChangeArrowheads="1"/>
            </p:cNvSpPr>
            <p:nvPr/>
          </p:nvSpPr>
          <p:spPr bwMode="auto">
            <a:xfrm>
              <a:off x="249" y="3490"/>
              <a:ext cx="134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the  field  for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Rectangle 38"/>
            <p:cNvSpPr>
              <a:spLocks noChangeArrowheads="1"/>
            </p:cNvSpPr>
            <p:nvPr/>
          </p:nvSpPr>
          <p:spPr bwMode="auto">
            <a:xfrm>
              <a:off x="1383" y="3490"/>
              <a:ext cx="90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walks It’s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Rectangle 39"/>
            <p:cNvSpPr>
              <a:spLocks noChangeArrowheads="1"/>
            </p:cNvSpPr>
            <p:nvPr/>
          </p:nvSpPr>
          <p:spPr bwMode="auto">
            <a:xfrm>
              <a:off x="2220" y="3490"/>
              <a:ext cx="1813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so lovely and fresh.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Rectangle 40"/>
            <p:cNvSpPr>
              <a:spLocks noChangeArrowheads="1"/>
            </p:cNvSpPr>
            <p:nvPr/>
          </p:nvSpPr>
          <p:spPr bwMode="auto">
            <a:xfrm>
              <a:off x="3865" y="3490"/>
              <a:ext cx="163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Rectangle 41"/>
            <p:cNvSpPr>
              <a:spLocks noChangeArrowheads="1"/>
            </p:cNvSpPr>
            <p:nvPr/>
          </p:nvSpPr>
          <p:spPr bwMode="auto">
            <a:xfrm>
              <a:off x="3912" y="3490"/>
              <a:ext cx="16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E36C09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8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Inchicore</a:t>
            </a:r>
            <a:r>
              <a:rPr lang="en-GB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GB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  <a:sym typeface="Wingdings" pitchFamily="2" charset="2"/>
              </a:rPr>
              <a:t></a:t>
            </a:r>
            <a:r>
              <a:rPr lang="en-GB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GB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GB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latin typeface="Baskerville Old Face" pitchFamily="18" charset="0"/>
                <a:cs typeface="Andalus" pitchFamily="2" charset="-78"/>
              </a:rPr>
              <a:t>Inchicore</a:t>
            </a:r>
            <a:r>
              <a:rPr lang="en-GB" dirty="0" smtClean="0">
                <a:latin typeface="Baskerville Old Face" pitchFamily="18" charset="0"/>
                <a:cs typeface="Andalus" pitchFamily="2" charset="-78"/>
              </a:rPr>
              <a:t>  is a very popular place and so are our public parks in Dublin. There are pubs and shops down in  </a:t>
            </a:r>
            <a:r>
              <a:rPr lang="en-GB" dirty="0" err="1">
                <a:latin typeface="Baskerville Old Face" pitchFamily="18" charset="0"/>
                <a:cs typeface="Andalus" pitchFamily="2" charset="-78"/>
              </a:rPr>
              <a:t>I</a:t>
            </a:r>
            <a:r>
              <a:rPr lang="en-GB" dirty="0" err="1" smtClean="0">
                <a:latin typeface="Baskerville Old Face" pitchFamily="18" charset="0"/>
                <a:cs typeface="Andalus" pitchFamily="2" charset="-78"/>
              </a:rPr>
              <a:t>nchicore</a:t>
            </a:r>
            <a:r>
              <a:rPr lang="en-GB" dirty="0" smtClean="0">
                <a:latin typeface="Baskerville Old Face" pitchFamily="18" charset="0"/>
                <a:cs typeface="Andalus" pitchFamily="2" charset="-78"/>
              </a:rPr>
              <a:t>.                     </a:t>
            </a:r>
          </a:p>
          <a:p>
            <a:pPr marL="0" indent="0">
              <a:buNone/>
            </a:pPr>
            <a:endParaRPr lang="en-GB" dirty="0">
              <a:latin typeface="Baskerville Old Face" pitchFamily="18" charset="0"/>
              <a:cs typeface="Andalus" pitchFamily="2" charset="-78"/>
            </a:endParaRPr>
          </a:p>
          <a:p>
            <a:pPr marL="0" indent="0">
              <a:buNone/>
            </a:pPr>
            <a:endParaRPr lang="en-GB" dirty="0" smtClean="0">
              <a:latin typeface="Baskerville Old Face" pitchFamily="18" charset="0"/>
              <a:cs typeface="Andalus" pitchFamily="2" charset="-78"/>
            </a:endParaRPr>
          </a:p>
          <a:p>
            <a:pPr marL="0" indent="0">
              <a:buNone/>
            </a:pPr>
            <a:endParaRPr lang="en-GB" dirty="0">
              <a:latin typeface="Baskerville Old Face" pitchFamily="18" charset="0"/>
              <a:cs typeface="Andalus" pitchFamily="2" charset="-78"/>
            </a:endParaRPr>
          </a:p>
          <a:p>
            <a:pPr marL="0" indent="0">
              <a:buNone/>
            </a:pPr>
            <a:endParaRPr lang="en-GB" dirty="0" smtClean="0">
              <a:latin typeface="Baskerville Old Face" pitchFamily="18" charset="0"/>
              <a:cs typeface="Andalus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19007"/>
            <a:ext cx="2808312" cy="209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2397368" cy="180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71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There is lots of grass in the field so the priest </a:t>
            </a:r>
            <a:r>
              <a:rPr lang="en-GB" dirty="0" smtClean="0"/>
              <a:t>have </a:t>
            </a:r>
            <a:r>
              <a:rPr lang="en-GB" dirty="0" smtClean="0"/>
              <a:t>to cut it with a </a:t>
            </a:r>
            <a:r>
              <a:rPr lang="en-GB" dirty="0" smtClean="0"/>
              <a:t>tractor and </a:t>
            </a:r>
            <a:r>
              <a:rPr lang="en-GB" dirty="0" smtClean="0"/>
              <a:t>big </a:t>
            </a:r>
            <a:r>
              <a:rPr lang="en-GB" dirty="0" err="1" smtClean="0"/>
              <a:t>mower</a:t>
            </a:r>
            <a:r>
              <a:rPr lang="en-GB" dirty="0" err="1" smtClean="0"/>
              <a:t>.And</a:t>
            </a:r>
            <a:r>
              <a:rPr lang="en-GB" dirty="0" smtClean="0"/>
              <a:t> </a:t>
            </a:r>
            <a:r>
              <a:rPr lang="en-GB" dirty="0" smtClean="0"/>
              <a:t>they clean the leaves up from the trees.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92" y="2924944"/>
            <a:ext cx="50768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1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799" y="0"/>
            <a:ext cx="8110410" cy="851520"/>
          </a:xfrm>
        </p:spPr>
        <p:txBody>
          <a:bodyPr/>
          <a:lstStyle/>
          <a:p>
            <a:r>
              <a:rPr lang="en-GB" dirty="0" smtClean="0"/>
              <a:t>WE LOVE OUR FIELD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192688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2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r>
              <a:rPr lang="en-GB" b="1" dirty="0" smtClean="0">
                <a:latin typeface="Blackadder ITC" pitchFamily="82" charset="0"/>
              </a:rPr>
              <a:t>The flowers   </a:t>
            </a:r>
            <a:endParaRPr lang="en-GB" b="1" dirty="0">
              <a:latin typeface="Blackadder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5328592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 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>
                <a:solidFill>
                  <a:schemeClr val="tx1"/>
                </a:solidFill>
                <a:latin typeface="Book Antiqua" pitchFamily="18" charset="0"/>
              </a:rPr>
              <a:t>There are different types of flowers in our school.</a:t>
            </a:r>
          </a:p>
          <a:p>
            <a:r>
              <a:rPr lang="en-GB" dirty="0">
                <a:solidFill>
                  <a:schemeClr val="tx1"/>
                </a:solidFill>
                <a:latin typeface="Book Antiqua" pitchFamily="18" charset="0"/>
              </a:rPr>
              <a:t>Most of the flowers are </a:t>
            </a:r>
            <a:r>
              <a:rPr lang="en-GB" dirty="0" smtClean="0">
                <a:solidFill>
                  <a:schemeClr val="tx1"/>
                </a:solidFill>
                <a:latin typeface="Book Antiqua" pitchFamily="18" charset="0"/>
              </a:rPr>
              <a:t>roses.</a:t>
            </a:r>
            <a:endParaRPr lang="en-GB" dirty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Book Antiqua" pitchFamily="18" charset="0"/>
              </a:rPr>
              <a:t>Our </a:t>
            </a:r>
            <a:r>
              <a:rPr lang="en-GB" dirty="0">
                <a:solidFill>
                  <a:schemeClr val="tx1"/>
                </a:solidFill>
                <a:latin typeface="Book Antiqua" pitchFamily="18" charset="0"/>
              </a:rPr>
              <a:t>school is mostly covered in </a:t>
            </a:r>
            <a:r>
              <a:rPr lang="en-GB" dirty="0" smtClean="0">
                <a:solidFill>
                  <a:schemeClr val="tx1"/>
                </a:solidFill>
                <a:latin typeface="Book Antiqua" pitchFamily="18" charset="0"/>
              </a:rPr>
              <a:t>nature, because </a:t>
            </a:r>
            <a:r>
              <a:rPr lang="en-GB" dirty="0">
                <a:solidFill>
                  <a:schemeClr val="tx1"/>
                </a:solidFill>
                <a:latin typeface="Book Antiqua" pitchFamily="18" charset="0"/>
              </a:rPr>
              <a:t>every year it seems like plants flowers and trees are growing and our school gets greener by recycling and picking up our litter.</a:t>
            </a:r>
          </a:p>
          <a:p>
            <a:r>
              <a:rPr lang="en-GB" dirty="0">
                <a:solidFill>
                  <a:schemeClr val="tx1"/>
                </a:solidFill>
                <a:latin typeface="Book Antiqua" pitchFamily="18" charset="0"/>
              </a:rPr>
              <a:t>It is also important to collect rubbish </a:t>
            </a:r>
            <a:r>
              <a:rPr lang="en-GB" dirty="0" smtClean="0">
                <a:solidFill>
                  <a:schemeClr val="tx1"/>
                </a:solidFill>
                <a:latin typeface="Book Antiqua" pitchFamily="18" charset="0"/>
              </a:rPr>
              <a:t>because it  keeps our </a:t>
            </a:r>
            <a:r>
              <a:rPr lang="en-GB" dirty="0">
                <a:solidFill>
                  <a:schemeClr val="tx1"/>
                </a:solidFill>
                <a:latin typeface="Book Antiqua" pitchFamily="18" charset="0"/>
              </a:rPr>
              <a:t>gardens and fields clean and also to keep our beautiful flowers and plants growing.</a:t>
            </a:r>
          </a:p>
          <a:p>
            <a:r>
              <a:rPr lang="en-GB" dirty="0">
                <a:solidFill>
                  <a:schemeClr val="tx1"/>
                </a:solidFill>
                <a:latin typeface="Book Antiqua" pitchFamily="18" charset="0"/>
              </a:rPr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</p:txBody>
      </p:sp>
      <p:pic>
        <p:nvPicPr>
          <p:cNvPr id="1026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661696" cy="6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5264"/>
            <a:ext cx="663670" cy="62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az.freenaturepictures.net/phpthumbofcache%2F4ffb49d44038596fffda7634d8f9b93c.b4e79e9f6ed7ba28b190747fc2d574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" y="4876576"/>
            <a:ext cx="2294367" cy="17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3168352"/>
          </a:xfrm>
        </p:spPr>
        <p:txBody>
          <a:bodyPr>
            <a:normAutofit fontScale="92500"/>
          </a:bodyPr>
          <a:lstStyle/>
          <a:p>
            <a:r>
              <a:rPr lang="en-GB" sz="4000" dirty="0">
                <a:solidFill>
                  <a:srgbClr val="92D050"/>
                </a:solidFill>
              </a:rPr>
              <a:t>The Grand Canal was built </a:t>
            </a:r>
            <a:r>
              <a:rPr lang="en-GB" sz="4000" dirty="0" smtClean="0">
                <a:solidFill>
                  <a:srgbClr val="92D050"/>
                </a:solidFill>
              </a:rPr>
              <a:t>between</a:t>
            </a:r>
            <a:r>
              <a:rPr lang="en-GB" sz="4000" dirty="0">
                <a:solidFill>
                  <a:srgbClr val="92D050"/>
                </a:solidFill>
              </a:rPr>
              <a:t> 1756 </a:t>
            </a:r>
            <a:r>
              <a:rPr lang="en-GB" sz="4000" dirty="0" smtClean="0">
                <a:solidFill>
                  <a:srgbClr val="92D050"/>
                </a:solidFill>
              </a:rPr>
              <a:t>and </a:t>
            </a:r>
            <a:r>
              <a:rPr lang="en-GB" sz="4000" dirty="0">
                <a:solidFill>
                  <a:srgbClr val="92D050"/>
                </a:solidFill>
              </a:rPr>
              <a:t>1803 and links Dublin, the Capital City to the Shannon, Ireland's longest River</a:t>
            </a:r>
            <a:r>
              <a:rPr lang="en-GB" sz="4000" dirty="0" smtClean="0">
                <a:solidFill>
                  <a:srgbClr val="92D050"/>
                </a:solidFill>
              </a:rPr>
              <a:t>.</a:t>
            </a:r>
            <a:endParaRPr lang="en-GB" sz="4000" dirty="0">
              <a:solidFill>
                <a:srgbClr val="92D050"/>
              </a:solidFill>
            </a:endParaRP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03648" y="0"/>
            <a:ext cx="6264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8000" b="1" u="sng" spc="200" dirty="0">
                <a:ln w="29210">
                  <a:solidFill>
                    <a:srgbClr val="9BBB59">
                      <a:tint val="10000"/>
                    </a:srgbClr>
                  </a:solidFill>
                </a:ln>
                <a:solidFill>
                  <a:srgbClr val="9BBB59">
                    <a:satMod val="200000"/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Canal of </a:t>
            </a:r>
            <a:r>
              <a:rPr lang="en-GB" sz="8000" b="1" u="sng" spc="200" dirty="0" err="1">
                <a:ln w="29210">
                  <a:solidFill>
                    <a:srgbClr val="9BBB59">
                      <a:tint val="10000"/>
                    </a:srgbClr>
                  </a:solidFill>
                </a:ln>
                <a:solidFill>
                  <a:srgbClr val="9BBB59">
                    <a:satMod val="200000"/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Inchicore</a:t>
            </a:r>
            <a:endParaRPr lang="en-GB" sz="8000" b="1" spc="200" dirty="0">
              <a:ln w="29210">
                <a:solidFill>
                  <a:srgbClr val="9BBB59">
                    <a:tint val="10000"/>
                  </a:srgbClr>
                </a:solidFill>
              </a:ln>
              <a:solidFill>
                <a:srgbClr val="9BBB59">
                  <a:satMod val="200000"/>
                  <a:alpha val="50000"/>
                </a:srgb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52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Grand Canal starts</a:t>
            </a:r>
          </a:p>
          <a:p>
            <a:pPr>
              <a:buNone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at the Shannon, </a:t>
            </a:r>
          </a:p>
          <a:p>
            <a:pPr>
              <a:buNone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goes through </a:t>
            </a:r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Tullamore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Edenderry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Sallins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and </a:t>
            </a:r>
          </a:p>
          <a:p>
            <a:pPr>
              <a:buNone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Lucan before </a:t>
            </a:r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Inchicore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http://www.canalways.ie/arch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294831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5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92D050"/>
                </a:solidFill>
              </a:rPr>
              <a:t>It took about  1000 to 10000  men to build the canal.</a:t>
            </a:r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4" name="Content Placeholder 3" descr="http://www.dublintourist.com/images/virtual_dublin/cc/grand_ca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4608511" cy="402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computer2`\AppData\Local\Microsoft\Windows\Temporary Internet Files\Content.IE5\SJ13RMGA\MP9003988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67" y="2420888"/>
            <a:ext cx="2595533" cy="1853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327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</a:rPr>
              <a:t>By 1768, about 77,000 euro had been spent on the project and little more was coming</a:t>
            </a:r>
            <a:r>
              <a:rPr lang="en-GB" sz="2400" dirty="0">
                <a:solidFill>
                  <a:srgbClr val="00B0F0"/>
                </a:solidFill>
              </a:rPr>
              <a:t>.</a:t>
            </a:r>
            <a:endParaRPr lang="en-GB" sz="2400" dirty="0" smtClean="0">
              <a:solidFill>
                <a:srgbClr val="00B0F0"/>
              </a:solidFill>
            </a:endParaRPr>
          </a:p>
          <a:p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5" name="Content Placeholder 4" descr="800px-View_from_Luas_brid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  <p:extLst>
      <p:ext uri="{BB962C8B-B14F-4D97-AF65-F5344CB8AC3E}">
        <p14:creationId xmlns:p14="http://schemas.microsoft.com/office/powerpoint/2010/main" val="21248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noFill/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92D050"/>
                </a:solidFill>
              </a:rPr>
              <a:t>The whole work  cost around 877,000</a:t>
            </a:r>
            <a:r>
              <a:rPr lang="en-GB" sz="2800" dirty="0">
                <a:solidFill>
                  <a:srgbClr val="92D050"/>
                </a:solidFill>
              </a:rPr>
              <a:t> </a:t>
            </a:r>
            <a:r>
              <a:rPr lang="en-GB" sz="2800" dirty="0" smtClean="0">
                <a:solidFill>
                  <a:srgbClr val="92D050"/>
                </a:solidFill>
              </a:rPr>
              <a:t>euro altogether.</a:t>
            </a:r>
          </a:p>
          <a:p>
            <a:endParaRPr lang="en-GB" sz="2800" dirty="0">
              <a:solidFill>
                <a:srgbClr val="92D050"/>
              </a:solidFill>
            </a:endParaRPr>
          </a:p>
          <a:p>
            <a:r>
              <a:rPr lang="en-GB" sz="2800" dirty="0" smtClean="0">
                <a:solidFill>
                  <a:srgbClr val="92D050"/>
                </a:solidFill>
              </a:rPr>
              <a:t>It is nice to go for a walk beside the canal.</a:t>
            </a:r>
          </a:p>
        </p:txBody>
      </p:sp>
      <p:pic>
        <p:nvPicPr>
          <p:cNvPr id="5" name="Content Placeholder 4" descr="Grand_Canal_Dublin_2006_Kaihsu_Ta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97325" y="2552700"/>
            <a:ext cx="4267200" cy="2819400"/>
          </a:xfrm>
        </p:spPr>
      </p:pic>
    </p:spTree>
    <p:extLst>
      <p:ext uri="{BB962C8B-B14F-4D97-AF65-F5344CB8AC3E}">
        <p14:creationId xmlns:p14="http://schemas.microsoft.com/office/powerpoint/2010/main" val="21572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Inchicore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 !!!!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GB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latin typeface="Baskerville Old Face" pitchFamily="18" charset="0"/>
                <a:cs typeface="Andalus" pitchFamily="2" charset="-78"/>
              </a:rPr>
              <a:t>Inchicore</a:t>
            </a:r>
            <a:r>
              <a:rPr lang="en-GB" dirty="0" smtClean="0">
                <a:latin typeface="Baskerville Old Face" pitchFamily="18" charset="0"/>
                <a:cs typeface="Andalus" pitchFamily="2" charset="-78"/>
              </a:rPr>
              <a:t> is a lovely place to live in. There are hotels and pubs and lots more things in </a:t>
            </a:r>
            <a:r>
              <a:rPr lang="en-GB" dirty="0" err="1" smtClean="0">
                <a:latin typeface="Baskerville Old Face" pitchFamily="18" charset="0"/>
                <a:cs typeface="Andalus" pitchFamily="2" charset="-78"/>
              </a:rPr>
              <a:t>Inchicore</a:t>
            </a:r>
            <a:r>
              <a:rPr lang="en-GB" dirty="0" smtClean="0">
                <a:latin typeface="Baskerville Old Face" pitchFamily="18" charset="0"/>
                <a:cs typeface="Andalus" pitchFamily="2" charset="-78"/>
              </a:rPr>
              <a:t>. There is also a football team called Saint Patrick’s.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28" y="3501008"/>
            <a:ext cx="2808312" cy="296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3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Inchicore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Inchicore</a:t>
            </a:r>
            <a:r>
              <a:rPr lang="en-GB" dirty="0" smtClean="0"/>
              <a:t> is a big open space there is everything in it. We have lovely flower gardens in our school. We also have a big church  in  our school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3531188" cy="265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9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952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ym typeface="Wingdings" pitchFamily="2" charset="2"/>
              </a:rPr>
              <a:t/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our school</a:t>
            </a:r>
            <a:br>
              <a:rPr lang="en-GB" dirty="0" smtClean="0">
                <a:sym typeface="Wingdings" pitchFamily="2" charset="2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BEST SCHOOL EVER!!!!!!!!!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4139952" y="458112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1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608512"/>
          </a:xfrm>
        </p:spPr>
        <p:txBody>
          <a:bodyPr>
            <a:normAutofit/>
          </a:bodyPr>
          <a:lstStyle/>
          <a:p>
            <a:r>
              <a:rPr lang="en-GB" dirty="0"/>
              <a:t>Our </a:t>
            </a:r>
            <a:r>
              <a:rPr lang="en-GB" dirty="0" smtClean="0"/>
              <a:t>school’s </a:t>
            </a:r>
            <a:r>
              <a:rPr lang="en-GB" dirty="0"/>
              <a:t>name is </a:t>
            </a:r>
            <a:r>
              <a:rPr lang="en-GB" dirty="0" err="1"/>
              <a:t>Scoil</a:t>
            </a:r>
            <a:r>
              <a:rPr lang="en-GB" dirty="0"/>
              <a:t> </a:t>
            </a:r>
            <a:r>
              <a:rPr lang="en-GB" dirty="0" err="1"/>
              <a:t>Mhuire</a:t>
            </a:r>
            <a:r>
              <a:rPr lang="en-GB" dirty="0"/>
              <a:t> </a:t>
            </a:r>
            <a:r>
              <a:rPr lang="en-GB" dirty="0" err="1"/>
              <a:t>g</a:t>
            </a:r>
            <a:r>
              <a:rPr lang="en-GB" dirty="0" err="1" smtClean="0"/>
              <a:t>an</a:t>
            </a:r>
            <a:r>
              <a:rPr lang="en-GB" dirty="0" smtClean="0"/>
              <a:t> </a:t>
            </a:r>
            <a:r>
              <a:rPr lang="en-GB" dirty="0" err="1"/>
              <a:t>Smal</a:t>
            </a:r>
            <a:r>
              <a:rPr lang="en-GB" dirty="0"/>
              <a:t>.                                                                           There are around fourteen classes in our school and </a:t>
            </a:r>
            <a:r>
              <a:rPr lang="en-GB" dirty="0" smtClean="0"/>
              <a:t> </a:t>
            </a:r>
            <a:r>
              <a:rPr lang="en-GB" dirty="0"/>
              <a:t>313 students. Paul is very generous by giving us toast and a drink every morning. We have trips every year, </a:t>
            </a:r>
            <a:r>
              <a:rPr lang="en-GB" dirty="0" smtClean="0"/>
              <a:t>Me and Chloe`s  </a:t>
            </a:r>
            <a:r>
              <a:rPr lang="en-GB" dirty="0"/>
              <a:t>favourite trip is the trip to the Wicklow Mountains. </a:t>
            </a:r>
            <a:r>
              <a:rPr lang="en-GB" dirty="0" smtClean="0"/>
              <a:t>It`s </a:t>
            </a:r>
            <a:r>
              <a:rPr lang="en-GB" dirty="0"/>
              <a:t>so </a:t>
            </a:r>
            <a:r>
              <a:rPr lang="en-GB" dirty="0" smtClean="0"/>
              <a:t>cool. We have </a:t>
            </a:r>
            <a:r>
              <a:rPr lang="en-GB" dirty="0" smtClean="0"/>
              <a:t>two</a:t>
            </a:r>
            <a:r>
              <a:rPr lang="en-GB" dirty="0" smtClean="0"/>
              <a:t> </a:t>
            </a:r>
            <a:r>
              <a:rPr lang="en-GB" dirty="0" smtClean="0"/>
              <a:t>green </a:t>
            </a:r>
            <a:r>
              <a:rPr lang="en-GB" dirty="0" smtClean="0"/>
              <a:t>flags.  </a:t>
            </a:r>
            <a:r>
              <a:rPr lang="en-GB" dirty="0" smtClean="0"/>
              <a:t>This is a picture of our green flag. </a:t>
            </a:r>
          </a:p>
          <a:p>
            <a:r>
              <a:rPr lang="en-GB" dirty="0" smtClean="0">
                <a:sym typeface="Wingdings" pitchFamily="2" charset="2"/>
              </a:rPr>
              <a:t>----</a:t>
            </a:r>
            <a:br>
              <a:rPr lang="en-GB" dirty="0" smtClean="0">
                <a:sym typeface="Wingdings" pitchFamily="2" charset="2"/>
              </a:rPr>
            </a:br>
            <a:endParaRPr lang="en-GB" dirty="0"/>
          </a:p>
        </p:txBody>
      </p:sp>
      <p:pic>
        <p:nvPicPr>
          <p:cNvPr id="1027" name="Picture 3" descr="C:\Users\Computer14\Desktop\animated_eco_fla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4392488" cy="169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SCHOOL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have a Basketball hall, a Grotto, a field, a church, two breaks at 10:45 and 12:30, and a lot of more stuff. The school was built in 1939.It was actually a boy school, now it’s a mixed school. Our principal’s name is </a:t>
            </a:r>
            <a:r>
              <a:rPr lang="en-GB" dirty="0" err="1"/>
              <a:t>Ms.</a:t>
            </a:r>
            <a:r>
              <a:rPr lang="en-GB" dirty="0"/>
              <a:t> O </a:t>
            </a:r>
            <a:r>
              <a:rPr lang="en-GB" dirty="0" err="1"/>
              <a:t>Mahony</a:t>
            </a:r>
            <a:r>
              <a:rPr lang="en-GB" dirty="0" smtClean="0"/>
              <a:t>, she </a:t>
            </a:r>
            <a:r>
              <a:rPr lang="en-GB" dirty="0"/>
              <a:t>is very nice. The church is right across the school, this school has a lot of subjects and a </a:t>
            </a:r>
            <a:r>
              <a:rPr lang="en-GB" dirty="0" smtClean="0"/>
              <a:t>lot </a:t>
            </a:r>
            <a:r>
              <a:rPr lang="en-GB" dirty="0"/>
              <a:t>more fun </a:t>
            </a:r>
            <a:r>
              <a:rPr lang="en-GB" dirty="0" smtClean="0"/>
              <a:t>stuff.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324528" cy="1512168"/>
          </a:xfrm>
        </p:spPr>
        <p:txBody>
          <a:bodyPr>
            <a:normAutofit/>
          </a:bodyPr>
          <a:lstStyle/>
          <a:p>
            <a:r>
              <a:rPr lang="en-GB" b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we </a:t>
            </a:r>
            <a:r>
              <a:rPr lang="en-GB" b="1" cap="all" dirty="0" smtClean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love our school !!!!!!</a:t>
            </a:r>
            <a:r>
              <a:rPr lang="en-GB" b="1" cap="all" dirty="0" smtClean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  <a:sym typeface="Wingdings" pitchFamily="2" charset="2"/>
              </a:rPr>
              <a:t></a:t>
            </a:r>
            <a:r>
              <a:rPr lang="en-GB" dirty="0">
                <a:solidFill>
                  <a:srgbClr val="7030A0"/>
                </a:solidFill>
              </a:rPr>
              <a:t/>
            </a:r>
            <a:br>
              <a:rPr lang="en-GB" dirty="0">
                <a:solidFill>
                  <a:srgbClr val="7030A0"/>
                </a:solidFill>
              </a:rPr>
            </a:b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8" name="Content Placeholder 7" descr="C:\Users\Public\school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127" y="1700808"/>
            <a:ext cx="7704856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5-Point Star 2"/>
          <p:cNvSpPr/>
          <p:nvPr/>
        </p:nvSpPr>
        <p:spPr>
          <a:xfrm>
            <a:off x="7884368" y="5727628"/>
            <a:ext cx="914400" cy="91440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5-Point Star 3"/>
          <p:cNvSpPr/>
          <p:nvPr/>
        </p:nvSpPr>
        <p:spPr>
          <a:xfrm>
            <a:off x="396083" y="5830214"/>
            <a:ext cx="792088" cy="7092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miley Face 4"/>
          <p:cNvSpPr/>
          <p:nvPr/>
        </p:nvSpPr>
        <p:spPr>
          <a:xfrm>
            <a:off x="4132373" y="5739221"/>
            <a:ext cx="914400" cy="91440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201</TotalTime>
  <Words>1036</Words>
  <Application>Microsoft Office PowerPoint</Application>
  <PresentationFormat>On-screen Show (4:3)</PresentationFormat>
  <Paragraphs>145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Apex</vt:lpstr>
      <vt:lpstr>Inchicore </vt:lpstr>
      <vt:lpstr>PowerPoint Presentation</vt:lpstr>
      <vt:lpstr>Inchicore  </vt:lpstr>
      <vt:lpstr>Inchicore  !!!! </vt:lpstr>
      <vt:lpstr>Inchicore </vt:lpstr>
      <vt:lpstr> our school </vt:lpstr>
      <vt:lpstr>Our School</vt:lpstr>
      <vt:lpstr>OUR SCHOOL </vt:lpstr>
      <vt:lpstr>we love our school !!!!!! </vt:lpstr>
      <vt:lpstr>Our school hall </vt:lpstr>
      <vt:lpstr>S.M.G.S BASKETBALL HALL</vt:lpstr>
      <vt:lpstr>PowerPoint Presentation</vt:lpstr>
      <vt:lpstr>PowerPoint Presentation</vt:lpstr>
      <vt:lpstr>PowerPoint Presentation</vt:lpstr>
      <vt:lpstr>Our school yard</vt:lpstr>
      <vt:lpstr>PowerPoint Presentation</vt:lpstr>
      <vt:lpstr>PowerPoint Presentation</vt:lpstr>
      <vt:lpstr>PowerPoint Presentation</vt:lpstr>
      <vt:lpstr>THE CHURCH</vt:lpstr>
      <vt:lpstr>THE CHURCH</vt:lpstr>
      <vt:lpstr>THE CHURCH </vt:lpstr>
      <vt:lpstr>The Church</vt:lpstr>
      <vt:lpstr>The Grotto !</vt:lpstr>
      <vt:lpstr>The grotto!</vt:lpstr>
      <vt:lpstr>PowerPoint Presentation</vt:lpstr>
      <vt:lpstr>THE GROTTO</vt:lpstr>
      <vt:lpstr>PowerPoint Presentation</vt:lpstr>
      <vt:lpstr>The field</vt:lpstr>
      <vt:lpstr>The field </vt:lpstr>
      <vt:lpstr>The field</vt:lpstr>
      <vt:lpstr>WE LOVE OUR FIELD </vt:lpstr>
      <vt:lpstr>The flowers   </vt:lpstr>
      <vt:lpstr>PowerPoint Presentation</vt:lpstr>
      <vt:lpstr>PowerPoint Presentation</vt:lpstr>
      <vt:lpstr>It took about  1000 to 10000  men to build the canal.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Computer8</dc:creator>
  <cp:lastModifiedBy>Room6</cp:lastModifiedBy>
  <cp:revision>21</cp:revision>
  <dcterms:created xsi:type="dcterms:W3CDTF">2011-10-21T09:09:41Z</dcterms:created>
  <dcterms:modified xsi:type="dcterms:W3CDTF">2012-01-25T15:27:48Z</dcterms:modified>
</cp:coreProperties>
</file>